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90" r:id="rId2"/>
    <p:sldId id="291" r:id="rId3"/>
    <p:sldId id="271" r:id="rId4"/>
    <p:sldId id="273" r:id="rId5"/>
    <p:sldId id="274" r:id="rId6"/>
    <p:sldId id="275" r:id="rId7"/>
    <p:sldId id="294" r:id="rId8"/>
    <p:sldId id="276" r:id="rId9"/>
    <p:sldId id="277" r:id="rId10"/>
    <p:sldId id="278" r:id="rId11"/>
    <p:sldId id="279" r:id="rId12"/>
    <p:sldId id="280" r:id="rId13"/>
    <p:sldId id="272" r:id="rId14"/>
    <p:sldId id="281" r:id="rId15"/>
    <p:sldId id="282" r:id="rId16"/>
    <p:sldId id="283" r:id="rId17"/>
    <p:sldId id="284" r:id="rId18"/>
    <p:sldId id="285" r:id="rId19"/>
    <p:sldId id="292" r:id="rId20"/>
    <p:sldId id="293" r:id="rId21"/>
    <p:sldId id="286" r:id="rId22"/>
    <p:sldId id="287" r:id="rId23"/>
    <p:sldId id="28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0"/>
  </p:normalViewPr>
  <p:slideViewPr>
    <p:cSldViewPr>
      <p:cViewPr varScale="1">
        <p:scale>
          <a:sx n="70" d="100"/>
          <a:sy n="70" d="100"/>
        </p:scale>
        <p:origin x="88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F8EEE8-086A-4D61-AF8F-C875A3D92C65}" type="datetimeFigureOut">
              <a:rPr lang="en-US" smtClean="0"/>
              <a:t>12-Aug-17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9B26E1-6A08-464A-971E-C5C31D83F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695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12-Aug-17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12-Aug-17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12-Aug-17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12-Aug-17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12-Aug-17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12-Aug-17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12-Aug-17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12-Aug-17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12-Aug-17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12-Aug-17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12-Aug-17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12-Aug-17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48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0500"/>
            <a:ext cx="8839200" cy="647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71600" y="2819400"/>
            <a:ext cx="6400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সকল শিক্ষার্থীকে</a:t>
            </a:r>
          </a:p>
          <a:p>
            <a:r>
              <a:rPr lang="bn-BD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  </a:t>
            </a:r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BD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স্বাগতম 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507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48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00100" y="228600"/>
            <a:ext cx="7543800" cy="10668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s-IN" sz="4000" dirty="0">
                <a:latin typeface="NikoshBAN" panose="02000000000000000000" pitchFamily="2" charset="0"/>
                <a:cs typeface="NikoshBAN" panose="02000000000000000000" pitchFamily="2" charset="0"/>
              </a:rPr>
              <a:t>নিচের ছবির দিকে লক্ষ্য করি এবং চিন্তা করি</a:t>
            </a:r>
          </a:p>
        </p:txBody>
      </p:sp>
      <p:sp>
        <p:nvSpPr>
          <p:cNvPr id="3" name="Rectangle 2"/>
          <p:cNvSpPr/>
          <p:nvPr/>
        </p:nvSpPr>
        <p:spPr>
          <a:xfrm>
            <a:off x="298969" y="1693722"/>
            <a:ext cx="2743200" cy="251460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s-IN" sz="4800" dirty="0">
                <a:latin typeface="NikoshBAN" panose="02000000000000000000" pitchFamily="2" charset="0"/>
                <a:cs typeface="NikoshBAN" panose="02000000000000000000" pitchFamily="2" charset="0"/>
              </a:rPr>
              <a:t>রবীন্দ্র সঙ্গীত</a:t>
            </a: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46115" y="1465005"/>
            <a:ext cx="3651769" cy="39279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144" y="1956660"/>
            <a:ext cx="2499172" cy="33874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81400" y="5562599"/>
            <a:ext cx="2362200" cy="9234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bn-BD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জন্ম:</a:t>
            </a:r>
          </a:p>
          <a:p>
            <a:pPr lvl="0" algn="ctr"/>
            <a:r>
              <a:rPr lang="bn-BD" sz="3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১৯৩৩ </a:t>
            </a:r>
            <a:r>
              <a:rPr lang="bn-BD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খ্রি</a:t>
            </a:r>
            <a:r>
              <a:rPr lang="en-US" sz="32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ষ্টাব্দ</a:t>
            </a:r>
            <a:endParaRPr lang="en-US" sz="24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561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48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57700" y="304554"/>
            <a:ext cx="3200400" cy="762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s-IN" sz="4400" dirty="0">
                <a:latin typeface="NikoshBAN" panose="02000000000000000000" pitchFamily="2" charset="0"/>
                <a:cs typeface="NikoshBAN" panose="02000000000000000000" pitchFamily="2" charset="0"/>
              </a:rPr>
              <a:t>জোড়ায় কাজ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2438400"/>
            <a:ext cx="7848600" cy="25146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s-IN" sz="4800" dirty="0">
                <a:latin typeface="NikoshBAN" panose="02000000000000000000" pitchFamily="2" charset="0"/>
                <a:cs typeface="NikoshBAN" panose="02000000000000000000" pitchFamily="2" charset="0"/>
              </a:rPr>
              <a:t>প্রশ্নঃ লেখিকা </a:t>
            </a:r>
            <a:r>
              <a:rPr lang="as-IN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সন্‌জীদা </a:t>
            </a:r>
            <a:r>
              <a:rPr lang="as-IN" sz="4800" dirty="0">
                <a:latin typeface="NikoshBAN" panose="02000000000000000000" pitchFamily="2" charset="0"/>
                <a:cs typeface="NikoshBAN" panose="02000000000000000000" pitchFamily="2" charset="0"/>
              </a:rPr>
              <a:t>খাতুন সম্পর্কে   	   যা জান লিখ ? </a:t>
            </a:r>
          </a:p>
        </p:txBody>
      </p:sp>
      <p:sp>
        <p:nvSpPr>
          <p:cNvPr id="4" name="Rectangle 3"/>
          <p:cNvSpPr/>
          <p:nvPr/>
        </p:nvSpPr>
        <p:spPr>
          <a:xfrm>
            <a:off x="2362200" y="5715000"/>
            <a:ext cx="3352800" cy="6096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s-IN" sz="3600" dirty="0">
                <a:latin typeface="NikoshBAN" panose="02000000000000000000" pitchFamily="2" charset="0"/>
                <a:cs typeface="NikoshBAN" panose="02000000000000000000" pitchFamily="2" charset="0"/>
              </a:rPr>
              <a:t>সময়ঃ ৮ মিনিট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50" y="304554"/>
            <a:ext cx="1813749" cy="1219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378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48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95600" y="609600"/>
            <a:ext cx="2590800" cy="6096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s-IN" sz="4800" dirty="0">
                <a:latin typeface="NikoshBAN" panose="02000000000000000000" pitchFamily="2" charset="0"/>
                <a:cs typeface="NikoshBAN" panose="02000000000000000000" pitchFamily="2" charset="0"/>
              </a:rPr>
              <a:t>সমাধান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62000" y="1371600"/>
            <a:ext cx="7620000" cy="37338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as-IN" sz="3200" dirty="0">
                <a:latin typeface="NikoshBAN" panose="02000000000000000000" pitchFamily="2" charset="0"/>
                <a:cs typeface="NikoshBAN" panose="02000000000000000000" pitchFamily="2" charset="0"/>
              </a:rPr>
              <a:t>লেখিকা সন্‌জীদা খাতুন ১৯৩৩ সালে ৪ঠা এপ্রিল ঢাকায় জন্মগ্রহন করেন । ঢাকা বিশ্ববিদ্যালয়ের বাংলা বিভাগের অবসরপ্রাপ্ত প্রফেসর সন্‌জিদা খাতুন প্রধানত প্রবন্ধকার এবং </a:t>
            </a:r>
            <a:r>
              <a:rPr lang="as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গবেষক </a:t>
            </a:r>
            <a:r>
              <a:rPr lang="as-IN" sz="3200" dirty="0">
                <a:latin typeface="NikoshBAN" panose="02000000000000000000" pitchFamily="2" charset="0"/>
                <a:cs typeface="NikoshBAN" panose="02000000000000000000" pitchFamily="2" charset="0"/>
              </a:rPr>
              <a:t>।  রবীন্দ্র সঙ্গীত শিল্পী এবং সাংস্কৃতিক আন্দোলনের কর্মী হিসেবে তাঁর খ্যাতি আছে । তিনি সাহিত্য ও গবেষনাকর্মের জন্য বাংলা একাডেমী ও পশ্চিমবঙ্গ রাজ্য সরকারের রবীন্দ্র পুরুষ্কার পেয়েছেন । </a:t>
            </a:r>
          </a:p>
        </p:txBody>
      </p:sp>
    </p:spTree>
    <p:extLst>
      <p:ext uri="{BB962C8B-B14F-4D97-AF65-F5344CB8AC3E}">
        <p14:creationId xmlns:p14="http://schemas.microsoft.com/office/powerpoint/2010/main" val="1077865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48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 descr="C:\Users\Bottomley\Desktop\m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80999"/>
            <a:ext cx="4114800" cy="282319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2" descr="C:\Users\Bottomley\Desktop\poem\m 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3090" y="380999"/>
            <a:ext cx="4019910" cy="282319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3" descr="C:\Users\Bottomley\Desktop\ma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145" y="3575713"/>
            <a:ext cx="4114800" cy="2899392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2" descr="C:\Users\Bottomley\Desktop\poem\m 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43090" y="3581401"/>
            <a:ext cx="4019910" cy="2899392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288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48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62400" y="369591"/>
            <a:ext cx="3276600" cy="10668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6414" y="85854"/>
            <a:ext cx="3788572" cy="18470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5800" y="1861782"/>
            <a:ext cx="7086600" cy="293881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bn-BD" sz="5400" dirty="0">
                <a:solidFill>
                  <a:schemeClr val="tx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প্রশ্নঃ </a:t>
            </a:r>
            <a:r>
              <a:rPr lang="bn-BD" sz="5400" dirty="0" smtClean="0">
                <a:solidFill>
                  <a:schemeClr val="tx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</a:t>
            </a:r>
            <a:r>
              <a:rPr lang="en-US" sz="5400" dirty="0">
                <a:solidFill>
                  <a:schemeClr val="tx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bn-BD" sz="5400" dirty="0" smtClean="0">
                <a:solidFill>
                  <a:schemeClr val="tx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দার </a:t>
            </a:r>
            <a:r>
              <a:rPr lang="bn-BD" sz="5400" dirty="0">
                <a:solidFill>
                  <a:schemeClr val="tx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তেরেসা সাধারন মানুষের জন্য যা করেছেন তা সংক্ষেপে লিখ ?</a:t>
            </a:r>
            <a:r>
              <a:rPr lang="bn-BD" dirty="0">
                <a:solidFill>
                  <a:schemeClr val="tx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dirty="0">
              <a:solidFill>
                <a:schemeClr val="tx2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0" y="5715000"/>
            <a:ext cx="2362200" cy="6096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s-IN" sz="2800" dirty="0">
                <a:latin typeface="NikoshBAN" panose="02000000000000000000" pitchFamily="2" charset="0"/>
                <a:cs typeface="NikoshBAN" panose="02000000000000000000" pitchFamily="2" charset="0"/>
              </a:rPr>
              <a:t>সময়ঃ ১২ মিনিট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514" y="342376"/>
            <a:ext cx="1955886" cy="1334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3772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48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37212"/>
            <a:ext cx="1485899" cy="14644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13695"/>
            <a:ext cx="1409700" cy="146446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276600" y="827712"/>
            <a:ext cx="2971800" cy="838200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s-IN" sz="4400" dirty="0">
                <a:latin typeface="NikoshBAN" panose="02000000000000000000" pitchFamily="2" charset="0"/>
                <a:cs typeface="NikoshBAN" panose="02000000000000000000" pitchFamily="2" charset="0"/>
              </a:rPr>
              <a:t>সমাধান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2267736"/>
            <a:ext cx="8382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as-IN" sz="4400" dirty="0">
                <a:latin typeface="NikoshBAN" panose="02000000000000000000" pitchFamily="2" charset="0"/>
                <a:cs typeface="NikoshBAN" panose="02000000000000000000" pitchFamily="2" charset="0"/>
              </a:rPr>
              <a:t>সারা বাংলার যেখানে রোগ, দুঃখ, দারিদ্র, অসহায়তা, প্রাকৃতিক দুর্যোগ, সেখানেই সেবার হাত বাড়িয়ে দিয়েছেন মাদার তেরেসা । নিম্নে তার অবদান চিত্র সহ প্রদত্ত হলো ।</a:t>
            </a:r>
          </a:p>
        </p:txBody>
      </p:sp>
    </p:spTree>
    <p:extLst>
      <p:ext uri="{BB962C8B-B14F-4D97-AF65-F5344CB8AC3E}">
        <p14:creationId xmlns:p14="http://schemas.microsoft.com/office/powerpoint/2010/main" val="174934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48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433" y="228600"/>
            <a:ext cx="3772903" cy="2394343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5265" y="254537"/>
            <a:ext cx="4162806" cy="2336263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0617" y="3323610"/>
            <a:ext cx="3934031" cy="2567335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5406" y="3354316"/>
            <a:ext cx="4152665" cy="2536629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09600" y="2711018"/>
            <a:ext cx="2795484" cy="52451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s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প্রতিব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ন্ধির</a:t>
            </a:r>
            <a:r>
              <a:rPr lang="as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atin typeface="NikoshBAN" panose="02000000000000000000" pitchFamily="2" charset="0"/>
                <a:cs typeface="NikoshBAN" panose="02000000000000000000" pitchFamily="2" charset="0"/>
              </a:rPr>
              <a:t>পাশে </a:t>
            </a:r>
          </a:p>
        </p:txBody>
      </p:sp>
      <p:sp>
        <p:nvSpPr>
          <p:cNvPr id="8" name="Rectangle 7"/>
          <p:cNvSpPr/>
          <p:nvPr/>
        </p:nvSpPr>
        <p:spPr>
          <a:xfrm>
            <a:off x="5334000" y="2692821"/>
            <a:ext cx="2362200" cy="52451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s-IN" sz="3200" dirty="0">
                <a:latin typeface="NikoshBAN" panose="02000000000000000000" pitchFamily="2" charset="0"/>
                <a:cs typeface="NikoshBAN" panose="02000000000000000000" pitchFamily="2" charset="0"/>
              </a:rPr>
              <a:t>এতিমের পাশে</a:t>
            </a:r>
          </a:p>
        </p:txBody>
      </p:sp>
      <p:sp>
        <p:nvSpPr>
          <p:cNvPr id="9" name="Rectangle 8"/>
          <p:cNvSpPr/>
          <p:nvPr/>
        </p:nvSpPr>
        <p:spPr>
          <a:xfrm>
            <a:off x="790171" y="6075787"/>
            <a:ext cx="2745426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3200" dirty="0">
                <a:solidFill>
                  <a:schemeClr val="tx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বৃদ্ধাশ্রমের ব্যবস্থা</a:t>
            </a:r>
            <a:endParaRPr lang="en-US" sz="3200" dirty="0">
              <a:solidFill>
                <a:schemeClr val="tx1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62600" y="6075787"/>
            <a:ext cx="2438400" cy="45720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s-IN" sz="3200" dirty="0">
                <a:latin typeface="NikoshBAN" panose="02000000000000000000" pitchFamily="2" charset="0"/>
                <a:cs typeface="NikoshBAN" panose="02000000000000000000" pitchFamily="2" charset="0"/>
              </a:rPr>
              <a:t>অসহায়দের পাশে</a:t>
            </a:r>
          </a:p>
        </p:txBody>
      </p:sp>
    </p:spTree>
    <p:extLst>
      <p:ext uri="{BB962C8B-B14F-4D97-AF65-F5344CB8AC3E}">
        <p14:creationId xmlns:p14="http://schemas.microsoft.com/office/powerpoint/2010/main" val="362983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48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5660" y="313898"/>
            <a:ext cx="3149181" cy="261236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13661" y="313898"/>
            <a:ext cx="3005002" cy="2587345"/>
          </a:xfrm>
          <a:prstGeom prst="rect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9893" y="304799"/>
            <a:ext cx="2331708" cy="261236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04800" y="4114800"/>
            <a:ext cx="8077200" cy="2362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5262563" algn="l"/>
              </a:tabLst>
            </a:pPr>
            <a:r>
              <a:rPr lang="bn-BD" sz="8000" dirty="0" smtClean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দুর্গত মানুষের জন্য যা করলেন</a:t>
            </a:r>
            <a:endParaRPr lang="en-US" sz="8000" dirty="0">
              <a:solidFill>
                <a:srgbClr val="FF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359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48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31" y="304800"/>
            <a:ext cx="3880348" cy="34851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757" y="304800"/>
            <a:ext cx="4584768" cy="38378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5605" y="5410200"/>
            <a:ext cx="3581400" cy="914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s-IN" sz="4000" dirty="0">
                <a:latin typeface="NikoshBAN" panose="02000000000000000000" pitchFamily="2" charset="0"/>
                <a:cs typeface="NikoshBAN" panose="02000000000000000000" pitchFamily="2" charset="0"/>
              </a:rPr>
              <a:t>দুর্বলদের প্রতি মমতা </a:t>
            </a:r>
          </a:p>
        </p:txBody>
      </p:sp>
      <p:sp>
        <p:nvSpPr>
          <p:cNvPr id="7" name="Rectangle 6"/>
          <p:cNvSpPr/>
          <p:nvPr/>
        </p:nvSpPr>
        <p:spPr>
          <a:xfrm>
            <a:off x="4724400" y="5410200"/>
            <a:ext cx="4038600" cy="914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s-IN" sz="4000" dirty="0">
                <a:latin typeface="NikoshBAN" panose="02000000000000000000" pitchFamily="2" charset="0"/>
                <a:cs typeface="NikoshBAN" panose="02000000000000000000" pitchFamily="2" charset="0"/>
              </a:rPr>
              <a:t>শান্তি প্রতিষ্ঠায় নোবেল </a:t>
            </a:r>
          </a:p>
        </p:txBody>
      </p:sp>
    </p:spTree>
    <p:extLst>
      <p:ext uri="{BB962C8B-B14F-4D97-AF65-F5344CB8AC3E}">
        <p14:creationId xmlns:p14="http://schemas.microsoft.com/office/powerpoint/2010/main" val="4224772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48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 descr="220px-Sisters_of_Charit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527" y="598801"/>
            <a:ext cx="2286000" cy="26620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546" y="2051723"/>
            <a:ext cx="2514600" cy="26620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186" y="3429000"/>
            <a:ext cx="2362200" cy="27467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Rectangle 1"/>
          <p:cNvSpPr/>
          <p:nvPr/>
        </p:nvSpPr>
        <p:spPr>
          <a:xfrm>
            <a:off x="3878096" y="36015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as-IN" sz="3200" dirty="0">
                <a:latin typeface="NikoshBAN" panose="02000000000000000000" pitchFamily="2" charset="0"/>
                <a:cs typeface="NikoshBAN" panose="02000000000000000000" pitchFamily="2" charset="0"/>
              </a:rPr>
              <a:t>গরীবদের সেবা করার জন্য গাউন ছেড়ে বাঙালি নারীর  মতো পরলেন শাড়ি।  </a:t>
            </a:r>
          </a:p>
        </p:txBody>
      </p:sp>
      <p:sp>
        <p:nvSpPr>
          <p:cNvPr id="7" name="Rectangle 6"/>
          <p:cNvSpPr/>
          <p:nvPr/>
        </p:nvSpPr>
        <p:spPr>
          <a:xfrm>
            <a:off x="328826" y="4920397"/>
            <a:ext cx="50673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মাদার তেরেসার সেবা  কাজের পরিধি ক্রমাগত বেড়ে   চলল এবং সঙ্গে যোগ দিলেন  অনেক সন্ন্যাসিনী। তদের নিয়ে গড়ে তোলেন মানবসেবার সংঘ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bn-BD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‘মিশনারিজ অব চ্যারিটি’</a:t>
            </a:r>
            <a:r>
              <a:rPr kumimoji="0" lang="bn-BD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। 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23045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48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8200" y="304800"/>
            <a:ext cx="23086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BD" sz="3200" b="1" u="sng" dirty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শিক্ষক </a:t>
            </a:r>
            <a:r>
              <a:rPr lang="bn-IN" sz="3200" b="1" u="sng" dirty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পরিচিতি </a:t>
            </a:r>
            <a:endParaRPr lang="en-US" sz="3200" b="1" u="sng" dirty="0">
              <a:ln w="0"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81800" y="304800"/>
            <a:ext cx="21108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u="sng" dirty="0" err="1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পাঠ</a:t>
            </a:r>
            <a:r>
              <a:rPr lang="bn-BD" sz="3200" b="1" u="sng" dirty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b="1" u="sng" dirty="0">
                <a:ln w="0"/>
                <a:latin typeface="NikoshBAN" panose="02000000000000000000" pitchFamily="2" charset="0"/>
                <a:cs typeface="NikoshBAN" panose="02000000000000000000" pitchFamily="2" charset="0"/>
              </a:rPr>
              <a:t>পরিচিতি </a:t>
            </a:r>
            <a:endParaRPr lang="en-US" sz="3200" b="1" u="sng" dirty="0">
              <a:ln w="0"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Horizontal Scroll 3"/>
          <p:cNvSpPr/>
          <p:nvPr/>
        </p:nvSpPr>
        <p:spPr>
          <a:xfrm>
            <a:off x="3429000" y="271165"/>
            <a:ext cx="2286000" cy="80593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u="sng" dirty="0" err="1">
                <a:ln w="0"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পরিচিতি</a:t>
            </a:r>
            <a:r>
              <a:rPr lang="en-US" sz="4800" b="1" u="sng" dirty="0">
                <a:ln w="0"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800" b="1" u="sng" dirty="0">
              <a:ln w="0"/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165" y="978932"/>
            <a:ext cx="2399373" cy="261021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5877093" y="3880155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bn-IN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বিষয়</a:t>
            </a:r>
            <a:r>
              <a:rPr lang="bn-BD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:</a:t>
            </a:r>
            <a:r>
              <a:rPr lang="bn-IN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বাংলা ১ম পত্র </a:t>
            </a:r>
          </a:p>
          <a:p>
            <a:pPr lvl="0"/>
            <a:r>
              <a:rPr lang="bn-IN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শ্রেণি</a:t>
            </a:r>
            <a:r>
              <a:rPr lang="bn-BD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: ৬ষ্ঠ  </a:t>
            </a:r>
            <a:r>
              <a:rPr lang="bn-IN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  <a:p>
            <a:pPr lvl="0"/>
            <a:r>
              <a:rPr lang="bn-IN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সময়</a:t>
            </a:r>
            <a:r>
              <a:rPr lang="bn-BD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:</a:t>
            </a:r>
            <a:r>
              <a:rPr lang="bn-IN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৫০ মিনিট </a:t>
            </a:r>
          </a:p>
          <a:p>
            <a:pPr lvl="0"/>
            <a:r>
              <a:rPr lang="bn-IN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তারিখ</a:t>
            </a:r>
            <a:r>
              <a:rPr lang="bn-BD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:</a:t>
            </a:r>
            <a:r>
              <a:rPr lang="bn-IN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১০.০৮.১৭ </a:t>
            </a:r>
            <a:r>
              <a:rPr lang="bn-BD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খ্রিঃ  </a:t>
            </a:r>
            <a:endParaRPr lang="en-U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18" y="1077099"/>
            <a:ext cx="2499577" cy="2091109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3657600" y="1348264"/>
            <a:ext cx="71208" cy="336166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311165" y="1077099"/>
            <a:ext cx="44082" cy="4302251"/>
          </a:xfrm>
          <a:prstGeom prst="line">
            <a:avLst/>
          </a:prstGeom>
          <a:ln w="762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944283" y="1348264"/>
            <a:ext cx="49235" cy="335097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86105" y="3387713"/>
            <a:ext cx="466918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3200" i="1" dirty="0">
                <a:solidFill>
                  <a:schemeClr val="tx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মখলেসা বানু </a:t>
            </a:r>
          </a:p>
          <a:p>
            <a:r>
              <a:rPr lang="bn-IN" sz="3200" b="1" dirty="0">
                <a:solidFill>
                  <a:schemeClr val="tx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সহকারী শিক্ষিকা </a:t>
            </a:r>
          </a:p>
          <a:p>
            <a:r>
              <a:rPr lang="bn-IN" sz="3200" b="1" dirty="0">
                <a:solidFill>
                  <a:schemeClr val="tx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(সমাজ বিজ্ঞান)</a:t>
            </a:r>
          </a:p>
          <a:p>
            <a:r>
              <a:rPr lang="bn-IN" sz="3200" b="1" dirty="0">
                <a:solidFill>
                  <a:schemeClr val="tx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গয়রা তেঁতুলিয়া ডি,এম </a:t>
            </a:r>
          </a:p>
          <a:p>
            <a:r>
              <a:rPr lang="bn-IN" sz="3200" b="1" dirty="0">
                <a:solidFill>
                  <a:schemeClr val="tx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ফাজিল মাদ্রাসা </a:t>
            </a:r>
          </a:p>
          <a:p>
            <a:r>
              <a:rPr lang="bn-IN" sz="3200" b="1" dirty="0">
                <a:solidFill>
                  <a:schemeClr val="tx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বদলগাছী, নওগাঁ  </a:t>
            </a:r>
            <a:endParaRPr lang="en-US" sz="3200" b="1" dirty="0">
              <a:solidFill>
                <a:schemeClr val="tx2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275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8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48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3919415" cy="33718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407" y="304800"/>
            <a:ext cx="4343400" cy="3429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Rectangle 1"/>
          <p:cNvSpPr/>
          <p:nvPr/>
        </p:nvSpPr>
        <p:spPr>
          <a:xfrm>
            <a:off x="838200" y="4372570"/>
            <a:ext cx="7696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n-BD" sz="3200" dirty="0">
                <a:latin typeface="NikoshBAN" pitchFamily="2" charset="0"/>
                <a:cs typeface="NikoshBAN" pitchFamily="2" charset="0"/>
              </a:rPr>
              <a:t>কুষ্ঠরোগীদের শরীরে দুর্গন্ধময় দগদগে ঘা অসুখটা ছোঁয়াচে ভেবে সবাই দূরে থাকে।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>
                <a:latin typeface="NikoshBAN" pitchFamily="2" charset="0"/>
                <a:cs typeface="NikoshBAN" pitchFamily="2" charset="0"/>
              </a:rPr>
              <a:t>কিন্তু তিনি নিজের হাতে রোগীদের সেবা করতেন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>
                <a:latin typeface="NikoshBAN" pitchFamily="2" charset="0"/>
                <a:cs typeface="NikoshBAN" pitchFamily="2" charset="0"/>
              </a:rPr>
              <a:t>এবং প্রতিষ্ঠা করেন </a:t>
            </a:r>
            <a:r>
              <a:rPr lang="bn-BD" sz="3200" b="1" dirty="0">
                <a:solidFill>
                  <a:schemeClr val="accent6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‘প্রেম নিবাস’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896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48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9000" y="228600"/>
            <a:ext cx="2514600" cy="7620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s-IN" sz="4400" dirty="0">
                <a:latin typeface="NikoshBAN" panose="02000000000000000000" pitchFamily="2" charset="0"/>
                <a:cs typeface="NikoshBAN" panose="02000000000000000000" pitchFamily="2" charset="0"/>
              </a:rPr>
              <a:t>মুল্যায়ণ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200" y="1185081"/>
            <a:ext cx="76962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s-IN" sz="2800" dirty="0">
                <a:latin typeface="NikoshBAN" panose="02000000000000000000" pitchFamily="2" charset="0"/>
                <a:cs typeface="NikoshBAN" panose="02000000000000000000" pitchFamily="2" charset="0"/>
              </a:rPr>
              <a:t>১) মাদার তেরেসা দার্জিলিং-এ কিসের প্রশিক্ষণ গ্রহন করেছেন ?</a:t>
            </a:r>
          </a:p>
        </p:txBody>
      </p:sp>
      <p:sp>
        <p:nvSpPr>
          <p:cNvPr id="4" name="Rectangle 3"/>
          <p:cNvSpPr/>
          <p:nvPr/>
        </p:nvSpPr>
        <p:spPr>
          <a:xfrm>
            <a:off x="874594" y="2209800"/>
            <a:ext cx="21336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s-IN" sz="3200" dirty="0">
                <a:latin typeface="NikoshBAN" panose="02000000000000000000" pitchFamily="2" charset="0"/>
                <a:cs typeface="NikoshBAN" panose="02000000000000000000" pitchFamily="2" charset="0"/>
              </a:rPr>
              <a:t>ক) সন্যাসিনির</a:t>
            </a:r>
          </a:p>
        </p:txBody>
      </p:sp>
      <p:sp>
        <p:nvSpPr>
          <p:cNvPr id="6" name="Rectangle 5"/>
          <p:cNvSpPr/>
          <p:nvPr/>
        </p:nvSpPr>
        <p:spPr>
          <a:xfrm>
            <a:off x="5029200" y="2133600"/>
            <a:ext cx="2667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s-IN" sz="3200" dirty="0">
                <a:latin typeface="NikoshBAN" panose="02000000000000000000" pitchFamily="2" charset="0"/>
                <a:cs typeface="NikoshBAN" panose="02000000000000000000" pitchFamily="2" charset="0"/>
              </a:rPr>
              <a:t>খ) বাংলা ভাষার</a:t>
            </a:r>
          </a:p>
        </p:txBody>
      </p:sp>
      <p:sp>
        <p:nvSpPr>
          <p:cNvPr id="7" name="Rectangle 6"/>
          <p:cNvSpPr/>
          <p:nvPr/>
        </p:nvSpPr>
        <p:spPr>
          <a:xfrm>
            <a:off x="722194" y="5105400"/>
            <a:ext cx="24384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s-IN" sz="3200" dirty="0">
                <a:latin typeface="NikoshBAN" panose="02000000000000000000" pitchFamily="2" charset="0"/>
                <a:cs typeface="NikoshBAN" panose="02000000000000000000" pitchFamily="2" charset="0"/>
              </a:rPr>
              <a:t>ক) প্রতিবন্ধীর</a:t>
            </a:r>
          </a:p>
        </p:txBody>
      </p:sp>
      <p:sp>
        <p:nvSpPr>
          <p:cNvPr id="8" name="Rectangle 7"/>
          <p:cNvSpPr/>
          <p:nvPr/>
        </p:nvSpPr>
        <p:spPr>
          <a:xfrm>
            <a:off x="798394" y="3153770"/>
            <a:ext cx="2362200" cy="6687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s-IN" sz="3200" dirty="0">
                <a:latin typeface="NikoshBAN" panose="02000000000000000000" pitchFamily="2" charset="0"/>
                <a:cs typeface="NikoshBAN" panose="02000000000000000000" pitchFamily="2" charset="0"/>
              </a:rPr>
              <a:t>গ) শিক্ষকতার</a:t>
            </a:r>
          </a:p>
        </p:txBody>
      </p:sp>
      <p:sp>
        <p:nvSpPr>
          <p:cNvPr id="9" name="Rectangle 8"/>
          <p:cNvSpPr/>
          <p:nvPr/>
        </p:nvSpPr>
        <p:spPr>
          <a:xfrm>
            <a:off x="5029200" y="3153770"/>
            <a:ext cx="2514600" cy="6687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s-IN" sz="3200" dirty="0">
                <a:latin typeface="NikoshBAN" panose="02000000000000000000" pitchFamily="2" charset="0"/>
                <a:cs typeface="NikoshBAN" panose="02000000000000000000" pitchFamily="2" charset="0"/>
              </a:rPr>
              <a:t>ঘ) ডাক্তারী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8394" y="4191000"/>
            <a:ext cx="7812206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s-IN" dirty="0">
                <a:latin typeface="NikoshBAN" panose="02000000000000000000" pitchFamily="2" charset="0"/>
                <a:cs typeface="NikoshBAN" panose="02000000000000000000" pitchFamily="2" charset="0"/>
              </a:rPr>
              <a:t>২</a:t>
            </a:r>
            <a:r>
              <a:rPr lang="as-IN" sz="3200" dirty="0">
                <a:latin typeface="NikoshBAN" panose="02000000000000000000" pitchFamily="2" charset="0"/>
                <a:cs typeface="NikoshBAN" panose="02000000000000000000" pitchFamily="2" charset="0"/>
              </a:rPr>
              <a:t>) ’প্রেম নিবাস’ প্রতিষ্ঠার উদ্দ্দেশ্য ছিল কিসের সেবার-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29199" y="5116204"/>
            <a:ext cx="2551847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s-IN" sz="3200" dirty="0">
                <a:latin typeface="NikoshBAN" panose="02000000000000000000" pitchFamily="2" charset="0"/>
                <a:cs typeface="NikoshBAN" panose="02000000000000000000" pitchFamily="2" charset="0"/>
              </a:rPr>
              <a:t>খ) কুষ্ঠ রুগীর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22194" y="5852614"/>
            <a:ext cx="2438400" cy="5800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s-IN" sz="3200" dirty="0">
                <a:latin typeface="NikoshBAN" panose="02000000000000000000" pitchFamily="2" charset="0"/>
                <a:cs typeface="NikoshBAN" panose="02000000000000000000" pitchFamily="2" charset="0"/>
              </a:rPr>
              <a:t>গ) শিক্ষকদের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23547" y="5889008"/>
            <a:ext cx="2857500" cy="5436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s-IN" sz="3200" dirty="0">
                <a:latin typeface="NikoshBAN" panose="02000000000000000000" pitchFamily="2" charset="0"/>
                <a:cs typeface="NikoshBAN" panose="02000000000000000000" pitchFamily="2" charset="0"/>
              </a:rPr>
              <a:t>ঘ) অসহায়দের</a:t>
            </a:r>
          </a:p>
        </p:txBody>
      </p:sp>
      <p:sp>
        <p:nvSpPr>
          <p:cNvPr id="15" name="Flowchart: Connector 14"/>
          <p:cNvSpPr/>
          <p:nvPr/>
        </p:nvSpPr>
        <p:spPr>
          <a:xfrm>
            <a:off x="5029200" y="5105400"/>
            <a:ext cx="685800" cy="533400"/>
          </a:xfrm>
          <a:prstGeom prst="flowChartConnecto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/>
          <p:cNvSpPr/>
          <p:nvPr/>
        </p:nvSpPr>
        <p:spPr>
          <a:xfrm>
            <a:off x="838200" y="2209800"/>
            <a:ext cx="685800" cy="533400"/>
          </a:xfrm>
          <a:prstGeom prst="flowChartConnector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826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48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43200" y="304800"/>
            <a:ext cx="3581400" cy="990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s-IN" sz="6000" dirty="0">
                <a:latin typeface="NikoshBAN" panose="02000000000000000000" pitchFamily="2" charset="0"/>
                <a:cs typeface="NikoshBAN" panose="02000000000000000000" pitchFamily="2" charset="0"/>
              </a:rPr>
              <a:t>বাড়ীর কাজ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14" y="1295400"/>
            <a:ext cx="8660786" cy="5397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1371600" y="1905000"/>
            <a:ext cx="6629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3600" dirty="0">
                <a:latin typeface="Nikosh" panose="02000000000000000000" pitchFamily="2" charset="0"/>
                <a:cs typeface="Nikosh" panose="02000000000000000000" pitchFamily="2" charset="0"/>
              </a:rPr>
              <a:t>প্রশ্নঃ মাদার তেরেসা ‘নির্মল হৃদয়’ প্রতিষ্ঠা  	   	করেছেন কেন বুঝিয়ে দাও ?</a:t>
            </a:r>
            <a:endParaRPr lang="en-US" sz="3600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118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48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47934"/>
            <a:ext cx="8686800" cy="6400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62200" y="218364"/>
            <a:ext cx="41148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52700" y="204716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7200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আজ আর নয়</a:t>
            </a:r>
            <a:endParaRPr lang="en-US" sz="7200" dirty="0">
              <a:solidFill>
                <a:srgbClr val="00206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52800" y="2209800"/>
            <a:ext cx="27432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s-IN" sz="4800" dirty="0">
                <a:latin typeface="NikoshBAN" panose="02000000000000000000" pitchFamily="2" charset="0"/>
                <a:cs typeface="NikoshBAN" panose="02000000000000000000" pitchFamily="2" charset="0"/>
              </a:rPr>
              <a:t>খোদা হাফেজ</a:t>
            </a:r>
          </a:p>
        </p:txBody>
      </p:sp>
    </p:spTree>
    <p:extLst>
      <p:ext uri="{BB962C8B-B14F-4D97-AF65-F5344CB8AC3E}">
        <p14:creationId xmlns:p14="http://schemas.microsoft.com/office/powerpoint/2010/main" val="4288538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48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-152400"/>
            <a:ext cx="8915400" cy="17740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143001"/>
            <a:ext cx="3727989" cy="23622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143001"/>
            <a:ext cx="3766089" cy="23622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3962400"/>
            <a:ext cx="3727989" cy="248007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3962400"/>
            <a:ext cx="3766089" cy="248007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81665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48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7448" y="527405"/>
            <a:ext cx="441338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bn-BD" sz="8000" b="1" u="sng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আজকের পাঠ</a:t>
            </a:r>
            <a:endParaRPr lang="en-US" sz="8000" b="1" u="sng" dirty="0">
              <a:solidFill>
                <a:srgbClr val="00206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618" y="1576119"/>
            <a:ext cx="3657600" cy="4582071"/>
          </a:xfrm>
          <a:prstGeom prst="rect">
            <a:avLst/>
          </a:prstGeom>
        </p:spPr>
      </p:pic>
      <p:sp>
        <p:nvSpPr>
          <p:cNvPr id="2" name="Flowchart: Stored Data 1"/>
          <p:cNvSpPr/>
          <p:nvPr/>
        </p:nvSpPr>
        <p:spPr>
          <a:xfrm>
            <a:off x="228600" y="2378249"/>
            <a:ext cx="6172200" cy="3565351"/>
          </a:xfrm>
          <a:prstGeom prst="flowChartOnlineStorag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63" y="3198986"/>
            <a:ext cx="5562600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73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48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" y="152400"/>
            <a:ext cx="8839200" cy="6509982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এ পাঠ শেষে শিক্ষার্থী-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    ১) মাদার </a:t>
            </a:r>
            <a:r>
              <a:rPr kumimoji="0" lang="bn-BD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তেরেসা</a:t>
            </a:r>
            <a:r>
              <a:rPr lang="en-US" sz="3600" kern="0" dirty="0" smtClean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র </a:t>
            </a:r>
            <a:r>
              <a:rPr lang="en-US" sz="3600" kern="0" dirty="0" err="1" smtClean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পরিচয়</a:t>
            </a:r>
            <a:r>
              <a:rPr lang="en-US" sz="3600" kern="0" dirty="0" smtClean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kumimoji="0" lang="bn-BD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বলতে পারবে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। </a:t>
            </a:r>
            <a:endParaRPr kumimoji="0" lang="bn-BD" sz="36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    ২) এ গল্পের লেখক পরিচিতি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বর্ণনা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করতে</a:t>
            </a:r>
            <a:r>
              <a:rPr lang="en-US" sz="3600" kern="0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kumimoji="0" lang="bn-BD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পারবে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।</a:t>
            </a:r>
            <a:endParaRPr kumimoji="0" lang="bn-BD" sz="36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    ৩) মাদার তেরেসার অবদান </a:t>
            </a:r>
            <a:r>
              <a:rPr lang="en-US" sz="3600" kern="0" dirty="0" err="1" smtClean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ব্যাখ্যা</a:t>
            </a:r>
            <a:r>
              <a:rPr kumimoji="0" lang="bn-BD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bn-BD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করতে পারবে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bn-BD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।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828800" y="304800"/>
            <a:ext cx="4343400" cy="1219200"/>
          </a:xfrm>
          <a:prstGeom prst="roundRect">
            <a:avLst>
              <a:gd name="adj" fmla="val 28607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8800" dirty="0">
                <a:solidFill>
                  <a:prstClr val="white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শিখনফল</a:t>
            </a:r>
            <a:endParaRPr lang="en-US" sz="8800" dirty="0">
              <a:solidFill>
                <a:prstClr val="white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256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48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 descr="C:\Users\Bottomley\Desktop\m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3632" y="2362790"/>
            <a:ext cx="3606280" cy="2348502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2" descr="C:\Users\Bottomley\Desktop\poem\m 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5884" y="2362382"/>
            <a:ext cx="3810000" cy="234931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28600" y="342084"/>
            <a:ext cx="8686800" cy="9906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17792"/>
            <a:ext cx="8229599" cy="11853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3632" y="5546684"/>
            <a:ext cx="8349136" cy="100651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5351970"/>
            <a:ext cx="766333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129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48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3348417" cy="25582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4493"/>
            <a:ext cx="3348417" cy="25411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Rectangle 1"/>
          <p:cNvSpPr/>
          <p:nvPr/>
        </p:nvSpPr>
        <p:spPr>
          <a:xfrm>
            <a:off x="2272332" y="3101151"/>
            <a:ext cx="45993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বস্তির দরিদ্র শিশুদের সেবা ও উৎসাহদান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71" y="3635744"/>
            <a:ext cx="3380101" cy="21196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936" y="3635744"/>
            <a:ext cx="3505200" cy="21035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Rectangle 7"/>
          <p:cNvSpPr/>
          <p:nvPr/>
        </p:nvSpPr>
        <p:spPr>
          <a:xfrm>
            <a:off x="2510136" y="5968327"/>
            <a:ext cx="441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3200" dirty="0">
                <a:latin typeface="NikoshBAN" pitchFamily="2" charset="0"/>
                <a:cs typeface="NikoshBAN" pitchFamily="2" charset="0"/>
              </a:rPr>
              <a:t>মৃত্যুমুখী অসহায় মানুষের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সেবা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13094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48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286000" y="381000"/>
            <a:ext cx="2514600" cy="60960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s-IN" sz="4000" dirty="0">
                <a:latin typeface="NikoshBAN" panose="02000000000000000000" pitchFamily="2" charset="0"/>
                <a:cs typeface="NikoshBAN" panose="02000000000000000000" pitchFamily="2" charset="0"/>
              </a:rPr>
              <a:t>একক কাজ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81000" y="2286000"/>
            <a:ext cx="8229600" cy="23622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bn-BD" sz="5400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প্রশ্নঃ মাদার তেরেসা মানুষ </a:t>
            </a:r>
            <a:r>
              <a:rPr lang="bn-BD" sz="5400" dirty="0" smtClean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হিসেবে </a:t>
            </a:r>
            <a:r>
              <a:rPr lang="bn-BD" sz="5400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কেমন ছিলেন ?  </a:t>
            </a:r>
            <a:endParaRPr lang="en-US" sz="5400" dirty="0">
              <a:solidFill>
                <a:srgbClr val="00206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38400" y="5715000"/>
            <a:ext cx="3352800" cy="6858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s-IN" sz="4000" dirty="0">
                <a:latin typeface="NikoshBAN" panose="02000000000000000000" pitchFamily="2" charset="0"/>
                <a:cs typeface="NikoshBAN" panose="02000000000000000000" pitchFamily="2" charset="0"/>
              </a:rPr>
              <a:t>সময়ঃ ৩ মিনিট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399" y="138752"/>
            <a:ext cx="1752600" cy="1319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3275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948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09800" y="381000"/>
            <a:ext cx="3352800" cy="9144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s-IN" sz="6000" dirty="0">
                <a:latin typeface="NikoshBAN" panose="02000000000000000000" pitchFamily="2" charset="0"/>
                <a:cs typeface="NikoshBAN" panose="02000000000000000000" pitchFamily="2" charset="0"/>
              </a:rPr>
              <a:t>সমাধান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04800" y="2133600"/>
            <a:ext cx="5257800" cy="3581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bn-BD" sz="3600" dirty="0">
                <a:solidFill>
                  <a:schemeClr val="bg2">
                    <a:lumMod val="25000"/>
                  </a:schemeClr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মাদার তেরেসা একজন অসাধারণ মানবসেবী নারী । সেবার ব্রত নিয়েই যিনি সারা জীবন ব্যস্ত থেকেছেন এবং বাংলার মানুষের জন্য যার ছিল বিশেষ দরদ, তিনিই মাদার তেরেসা ।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400" y="2133600"/>
            <a:ext cx="3063725" cy="3581400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868354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</TotalTime>
  <Words>404</Words>
  <Application>Microsoft Office PowerPoint</Application>
  <PresentationFormat>On-screen Show (4:3)</PresentationFormat>
  <Paragraphs>66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Nikosh</vt:lpstr>
      <vt:lpstr>NikoshBAN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54</cp:revision>
  <dcterms:created xsi:type="dcterms:W3CDTF">2006-08-16T00:00:00Z</dcterms:created>
  <dcterms:modified xsi:type="dcterms:W3CDTF">2017-08-12T15:20:36Z</dcterms:modified>
</cp:coreProperties>
</file>